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A232FA99-3AA6-4AF4-A948-76091F777E91}">
  <a:tblStyle styleId="{A232FA99-3AA6-4AF4-A948-76091F777E9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fill>
          <a:solidFill>
            <a:srgbClr val="D0DEEF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0DEEF"/>
          </a:solidFill>
        </a:fill>
      </a:tcStyle>
    </a:band1V>
    <a:band2V>
      <a:tcTxStyle b="off" i="off"/>
    </a:band2V>
    <a:lastCol>
      <a:tcTxStyle b="on" i="off"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E6D14244-936C-4B68-8738-5CB86910BCA6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d3304a49c_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4d3304a49c_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d3304a49c_2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4d3304a49c_2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d3304a49c_2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4d3304a49c_2_14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d3304a49c_5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d3304a49c_5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d3304a49c_5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4d3304a49c_5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3304a49c_5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4d3304a49c_5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d3304a49c_5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d3304a49c_5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d3304a49c_5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4d3304a49c_5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d3304a49c_5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d3304a49c_5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d35da111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d35da111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d3304a49c_5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d3304a49c_5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d3304a49c_2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4d3304a49c_2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d3304a49c_5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d3304a49c_5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d3304a49c_5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d3304a49c_5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d35da111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d35da111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d36c3581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d36c3581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4d36c3581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4d36c3581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d36c3581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d36c3581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d3304a49c_2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4d3304a49c_2_19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d3304a49c_2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g4d3304a49c_2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4d3304a49c_5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4d3304a49c_5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d3304a49c_2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4d3304a49c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d3304a49c_2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4d3304a49c_2_11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d3304a49c_5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4d3304a49c_5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d3304a49c_5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4d3304a49c_5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d3304a49c_5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4d3304a49c_5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d3304a49c_2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4d3304a49c_2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d3304a49c_2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4d3304a49c_2_13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幻灯片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Times New Roman"/>
              <a:buNone/>
              <a:defRPr b="0" i="0" sz="4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和内容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图片与标题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6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节标题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Times New Roman"/>
              <a:buNone/>
              <a:defRPr b="0" i="0" sz="4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两栏内容" type="twoObj">
  <p:cSld name="TWO_OBJEC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8650" y="821055"/>
            <a:ext cx="3886200" cy="38123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629150" y="821055"/>
            <a:ext cx="3886200" cy="38123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比较" type="twoTxTwoObj">
  <p:cSld name="TWO_OBJECTS_WITH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9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仅标题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空白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内容与标题" type="objTx">
  <p:cSld name="OBJECT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和竖排文字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661523" y="-1228963"/>
            <a:ext cx="3838099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垂直排列标题与&#10;文本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dmlc/xgboost/commit/6a569b8cd950ba64db8cb1168912cce60e394934" TargetMode="External"/><Relationship Id="rId4" Type="http://schemas.openxmlformats.org/officeDocument/2006/relationships/hyperlink" Target="https://github.com/dmlc/xgboost/commit/6a569b8cd950ba64db8cb1168912cce60e394934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ctrTitle"/>
          </p:nvPr>
        </p:nvSpPr>
        <p:spPr>
          <a:xfrm>
            <a:off x="1143000" y="842010"/>
            <a:ext cx="746379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Times New Roman"/>
              <a:buNone/>
            </a:pPr>
            <a:r>
              <a:rPr b="0" i="0" lang="zh-CN" sz="4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GBT Project </a:t>
            </a:r>
            <a:r>
              <a:rPr lang="zh-CN" sz="4100"/>
              <a:t>Report</a:t>
            </a:r>
            <a:endParaRPr sz="41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Times New Roman"/>
              <a:buNone/>
            </a:pPr>
            <a:r>
              <a:t/>
            </a:r>
            <a:endParaRPr sz="41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Times New Roman"/>
              <a:buNone/>
            </a:pPr>
            <a:r>
              <a:rPr lang="zh-CN" sz="3000"/>
              <a:t>Block-based Parallel Tree Building in GBT</a:t>
            </a:r>
            <a:endParaRPr sz="3000"/>
          </a:p>
        </p:txBody>
      </p:sp>
      <p:sp>
        <p:nvSpPr>
          <p:cNvPr id="130" name="Google Shape;130;p25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 Peng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IPCC@Indiana University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zh-CN"/>
              <a:t>BuildHist</a:t>
            </a:r>
            <a:endParaRPr/>
          </a:p>
        </p:txBody>
      </p:sp>
      <p:sp>
        <p:nvSpPr>
          <p:cNvPr id="185" name="Google Shape;185;p34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86" name="Google Shape;186;p3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6240" y="-4753"/>
            <a:ext cx="6762900" cy="51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zh-CN"/>
              <a:t>Basic Ideas- Vectorization</a:t>
            </a:r>
            <a:endParaRPr/>
          </a:p>
        </p:txBody>
      </p:sp>
      <p:sp>
        <p:nvSpPr>
          <p:cNvPr id="192" name="Google Shape;192;p35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BuildHist is not computation intensive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indirect memory access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even scatter/gather vectorization seems to be infeasible here</a:t>
            </a:r>
            <a:endParaRPr/>
          </a:p>
          <a:p>
            <a:pPr indent="-32385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</a:pPr>
            <a:r>
              <a:rPr lang="zh-CN"/>
              <a:t>hard to avoid conflicts in write</a:t>
            </a:r>
            <a:endParaRPr/>
          </a:p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computation on GHSum can be vectorized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halftrick: GHSum_right = GHSum_parent - GHSum_left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Evalutation</a:t>
            </a:r>
            <a:endParaRPr/>
          </a:p>
        </p:txBody>
      </p:sp>
      <p:sp>
        <p:nvSpPr>
          <p:cNvPr id="198" name="Google Shape;198;p36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b="0" i="0" lang="zh-CN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Configuration</a:t>
            </a:r>
            <a:endParaRPr b="0" i="0" sz="3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37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machine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CPU: </a:t>
            </a:r>
            <a:r>
              <a:rPr lang="zh-CN" sz="1400"/>
              <a:t>Intel(R) Xeon(R) CPU E5-2699 v3 @ 2.30GHz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Cores: 2 Sockets x36 </a:t>
            </a:r>
            <a:r>
              <a:rPr lang="zh-CN" sz="1400">
                <a:latin typeface="Arial"/>
                <a:ea typeface="Arial"/>
                <a:cs typeface="Arial"/>
                <a:sym typeface="Arial"/>
              </a:rPr>
              <a:t>cores each = 72</a:t>
            </a: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Cores (thread# set to 32)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RAM: 128 GB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Compiler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gcc (crosstool-NG fa8859cb) 7.2.0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icc (ICC) 19.0.0.117 20180804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Software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xgboost, </a:t>
            </a:r>
            <a:r>
              <a:rPr lang="zh-CN" sz="1050">
                <a:solidFill>
                  <a:srgbClr val="383838"/>
                </a:solidFill>
                <a:latin typeface="Arial"/>
                <a:ea typeface="Arial"/>
                <a:cs typeface="Arial"/>
                <a:sym typeface="Arial"/>
              </a:rPr>
              <a:t>Latest commit </a:t>
            </a:r>
            <a:r>
              <a:rPr lang="zh-CN" sz="1050" u="sng">
                <a:solidFill>
                  <a:srgbClr val="047AC6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6a569b8,  </a:t>
            </a:r>
            <a:endParaRPr sz="1050" u="sng">
              <a:solidFill>
                <a:srgbClr val="047AC6"/>
              </a:solidFill>
              <a:latin typeface="Arial"/>
              <a:ea typeface="Arial"/>
              <a:cs typeface="Arial"/>
              <a:sym typeface="Arial"/>
              <a:hlinkClick r:id="rId4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b="0" i="0" lang="zh-CN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b="0" i="0" sz="3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10" name="Google Shape;210;p38"/>
          <p:cNvGraphicFramePr/>
          <p:nvPr/>
        </p:nvGraphicFramePr>
        <p:xfrm>
          <a:off x="637222" y="79533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{A232FA99-3AA6-4AF4-A948-76091F777E91}</a:tableStyleId>
              </a:tblPr>
              <a:tblGrid>
                <a:gridCol w="1316200"/>
                <a:gridCol w="1316200"/>
                <a:gridCol w="1316200"/>
                <a:gridCol w="1316200"/>
                <a:gridCol w="1303075"/>
                <a:gridCol w="1303075"/>
              </a:tblGrid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dataset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train#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test#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features#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sparsity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</a:rPr>
                        <a:t>size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600" marL="68600"/>
                </a:tc>
              </a:tr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synset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1m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1024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/>
                        <a:t>22 GB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600" marL="68600"/>
                </a:tc>
              </a:tr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rgbClr val="B7B7B7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airline</a:t>
                      </a:r>
                      <a:endParaRPr sz="1100" u="none" cap="none" strike="noStrike">
                        <a:solidFill>
                          <a:srgbClr val="B7B7B7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rgbClr val="B7B7B7"/>
                          </a:solidFill>
                        </a:rPr>
                        <a:t>1m</a:t>
                      </a:r>
                      <a:endParaRPr sz="1400" u="none" cap="none" strike="noStrike">
                        <a:solidFill>
                          <a:srgbClr val="B7B7B7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rgbClr val="B7B7B7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100K</a:t>
                      </a:r>
                      <a:endParaRPr sz="1100" u="none" cap="none" strike="noStrike">
                        <a:solidFill>
                          <a:srgbClr val="B7B7B7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rgbClr val="B7B7B7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690</a:t>
                      </a:r>
                      <a:endParaRPr sz="1100" u="none" cap="none" strike="noStrike">
                        <a:solidFill>
                          <a:srgbClr val="B7B7B7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rgbClr val="B7B7B7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dense(one-hot encoding)</a:t>
                      </a:r>
                      <a:endParaRPr sz="1100" u="none" cap="none" strike="noStrike">
                        <a:solidFill>
                          <a:srgbClr val="B7B7B7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 sz="1400" u="none" cap="none" strike="noStrike">
                          <a:solidFill>
                            <a:srgbClr val="B7B7B7"/>
                          </a:solidFill>
                        </a:rPr>
                        <a:t>2.6 GB/63 MB</a:t>
                      </a:r>
                      <a:endParaRPr sz="1400" u="none" cap="none" strike="noStrike">
                        <a:solidFill>
                          <a:srgbClr val="B7B7B7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600" marL="68600"/>
                </a:tc>
              </a:tr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higgs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10m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1m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28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dense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 sz="1400" u="none" cap="none" strike="noStrike"/>
                        <a:t>4.8 GB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Bottleneck Analysis on xgb-hist</a:t>
            </a:r>
            <a:endParaRPr/>
          </a:p>
        </p:txBody>
      </p:sp>
      <p:sp>
        <p:nvSpPr>
          <p:cNvPr id="216" name="Google Shape;216;p39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run xgb-hist on higgs with tree_depth=8,12,16, (thread=32)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critical part: BuildHist, BuildPosSet, EvaluateSplit </a:t>
            </a:r>
            <a:endParaRPr/>
          </a:p>
        </p:txBody>
      </p:sp>
      <p:pic>
        <p:nvPicPr>
          <p:cNvPr id="217" name="Google Shape;217;p39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475" y="2771951"/>
            <a:ext cx="3670676" cy="2269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9"/>
          <p:cNvSpPr txBox="1"/>
          <p:nvPr/>
        </p:nvSpPr>
        <p:spPr>
          <a:xfrm>
            <a:off x="4040875" y="2925475"/>
            <a:ext cx="46782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>
                <a:solidFill>
                  <a:srgbClr val="FF0000"/>
                </a:solidFill>
              </a:rPr>
              <a:t>Expoential growth</a:t>
            </a:r>
            <a:r>
              <a:rPr lang="zh-CN"/>
              <a:t> to the tree depth.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BuildHist(BuildHist+BuildPosSet) occupy ~95%, EvaluateSplit occupy ~2%~5% of the training time.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BuildHist is the major bottleneck.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Not a scaleable implementation.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number of thread synchronization </a:t>
            </a:r>
            <a:r>
              <a:rPr lang="zh-CN"/>
              <a:t>proportional</a:t>
            </a:r>
            <a:r>
              <a:rPr lang="zh-CN"/>
              <a:t> to the node numbers, in order to control the memory footprint of thread-local model copies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19" name="Google Shape;219;p39"/>
          <p:cNvGraphicFramePr/>
          <p:nvPr/>
        </p:nvGraphicFramePr>
        <p:xfrm>
          <a:off x="375475" y="1637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{E6D14244-936C-4B68-8738-5CB86910BCA6}</a:tableStyleId>
              </a:tblPr>
              <a:tblGrid>
                <a:gridCol w="952500"/>
                <a:gridCol w="952500"/>
                <a:gridCol w="952500"/>
                <a:gridCol w="952500"/>
                <a:gridCol w="952500"/>
                <a:gridCol w="952500"/>
                <a:gridCol w="952500"/>
                <a:gridCol w="952500"/>
              </a:tblGrid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higgs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Ratio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max_depth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BuildHist(s)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EvaluateSplit(s)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BuildPostSet(s)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BuildHist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EvaluateSplit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BuildPostSet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TrainingTime(s)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4.28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1.73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2.77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0.49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0.20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0.32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8.79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12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25.72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5.92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6.25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0.68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0.16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0.16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37.89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16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220.56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43.54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13.60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0.79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0.16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0.05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277.71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Bottleneck Analysis on harpdaal-block</a:t>
            </a:r>
            <a:endParaRPr/>
          </a:p>
        </p:txBody>
      </p:sp>
      <p:sp>
        <p:nvSpPr>
          <p:cNvPr id="225" name="Google Shape;225;p40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40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150" y="2294773"/>
            <a:ext cx="3412675" cy="21101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7" name="Google Shape;227;p40"/>
          <p:cNvGraphicFramePr/>
          <p:nvPr/>
        </p:nvGraphicFramePr>
        <p:xfrm>
          <a:off x="637225" y="893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{E6D14244-936C-4B68-8738-5CB86910BCA6}</a:tableStyleId>
              </a:tblPr>
              <a:tblGrid>
                <a:gridCol w="952500"/>
                <a:gridCol w="952500"/>
                <a:gridCol w="952500"/>
                <a:gridCol w="952500"/>
                <a:gridCol w="952500"/>
                <a:gridCol w="952500"/>
                <a:gridCol w="952500"/>
                <a:gridCol w="952500"/>
              </a:tblGrid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higgs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Ratio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max_depth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BuildHist(s)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EvaluateSplit(s)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BuildPosSet(s)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BuildHist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EvaluateSplit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BuildPosSet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TrainingTime(s)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4.67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0.04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1.55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0.68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0.01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0.23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6.83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12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8.89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5.92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3.35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0.67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0.45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0.25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13.19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16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22.00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43.54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6.68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0.68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1.35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0.21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32.22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8" name="Google Shape;228;p40"/>
          <p:cNvSpPr txBox="1"/>
          <p:nvPr/>
        </p:nvSpPr>
        <p:spPr>
          <a:xfrm>
            <a:off x="4045825" y="2294775"/>
            <a:ext cx="46782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>
                <a:solidFill>
                  <a:srgbClr val="FF0000"/>
                </a:solidFill>
              </a:rPr>
              <a:t>Expoential growth</a:t>
            </a:r>
            <a:r>
              <a:rPr lang="zh-CN"/>
              <a:t> to the tree depth.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BuildHist(BuildHist+BuildPosSet) occupy 90%~95%, EvaluateSplit occupy ~2%~5% of the training time.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BuildHist is the major bottleneck.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much better the </a:t>
            </a:r>
            <a:r>
              <a:rPr lang="zh-CN"/>
              <a:t>coefficient</a:t>
            </a:r>
            <a:r>
              <a:rPr lang="zh-CN"/>
              <a:t> of the growth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Higgs</a:t>
            </a:r>
            <a:endParaRPr/>
          </a:p>
        </p:txBody>
      </p:sp>
      <p:sp>
        <p:nvSpPr>
          <p:cNvPr id="234" name="Google Shape;234;p41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Higgs, eta=0.1, num_round=10, thread=32, block=&lt;500k,0,1&gt;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Speedup to xgboost-hist of Training Time</a:t>
            </a:r>
            <a:endParaRPr/>
          </a:p>
        </p:txBody>
      </p:sp>
      <p:pic>
        <p:nvPicPr>
          <p:cNvPr id="235" name="Google Shape;235;p41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50" y="1864959"/>
            <a:ext cx="4286250" cy="265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41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5900" y="1864959"/>
            <a:ext cx="4286250" cy="265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2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42" name="Google Shape;242;p42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Higgs, eta=0.1, num_round=10, thread=32, block=&lt;0.05,0,1&gt;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Strong Scaling of Multithreading</a:t>
            </a:r>
            <a:endParaRPr/>
          </a:p>
        </p:txBody>
      </p:sp>
      <p:pic>
        <p:nvPicPr>
          <p:cNvPr id="243" name="Google Shape;243;p42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25" y="1983209"/>
            <a:ext cx="4286250" cy="265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2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6275" y="1983209"/>
            <a:ext cx="4286250" cy="265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3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Synset</a:t>
            </a:r>
            <a:endParaRPr/>
          </a:p>
        </p:txBody>
      </p:sp>
      <p:sp>
        <p:nvSpPr>
          <p:cNvPr id="250" name="Google Shape;250;p43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Synset</a:t>
            </a:r>
            <a:r>
              <a:rPr lang="zh-CN"/>
              <a:t>, eta=0.1, num_round=10, thread=32, block=&lt;500k,0,1&gt;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Out-of-memory for tree_depth=14 (GHSum size=64GB)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43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25" y="1877509"/>
            <a:ext cx="4286250" cy="265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3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3675" y="1877509"/>
            <a:ext cx="4286250" cy="265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Outline</a:t>
            </a:r>
            <a:endParaRPr/>
          </a:p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The problem and basic ideas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Current results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Plan for next step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4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44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Synset, eta=0.1, num_round=10, thread=32, block=&lt;500k,0,1&gt;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Strong Scaling of Multithreading</a:t>
            </a:r>
            <a:endParaRPr/>
          </a:p>
        </p:txBody>
      </p:sp>
      <p:pic>
        <p:nvPicPr>
          <p:cNvPr id="259" name="Google Shape;259;p44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475" y="1829434"/>
            <a:ext cx="4286250" cy="265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44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9875" y="1829434"/>
            <a:ext cx="4286250" cy="265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Exploration</a:t>
            </a:r>
            <a:endParaRPr/>
          </a:p>
        </p:txBody>
      </p:sp>
      <p:sp>
        <p:nvSpPr>
          <p:cNvPr id="266" name="Google Shape;266;p45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CN"/>
              <a:t>slides underbeath are not ready yet.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6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What’s the influences of block size?</a:t>
            </a:r>
            <a:endParaRPr/>
          </a:p>
        </p:txBody>
      </p:sp>
      <p:sp>
        <p:nvSpPr>
          <p:cNvPr id="272" name="Google Shape;272;p46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Synset, tree_depth=8, num_round=10, block=&lt;0.1,0,X&gt;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block-X:X=1, 8, 16</a:t>
            </a:r>
            <a:endParaRPr/>
          </a:p>
        </p:txBody>
      </p:sp>
      <p:pic>
        <p:nvPicPr>
          <p:cNvPr id="273" name="Google Shape;273;p46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75" y="2312584"/>
            <a:ext cx="4286250" cy="265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6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9825" y="2312584"/>
            <a:ext cx="4286250" cy="265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7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Is BINID level parallelism useful?</a:t>
            </a:r>
            <a:endParaRPr/>
          </a:p>
        </p:txBody>
      </p:sp>
      <p:sp>
        <p:nvSpPr>
          <p:cNvPr id="280" name="Google Shape;280;p47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higgs, only 28 features, hard to scale above 28 threads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block-0, </a:t>
            </a:r>
            <a:r>
              <a:rPr lang="zh-CN"/>
              <a:t>block=&lt;0.05,0,1&gt;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block-64, block=&lt;0.05,0.25,1&gt;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it does help for scale up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currently simple CSR format, need more compact data orgnization</a:t>
            </a:r>
            <a:endParaRPr/>
          </a:p>
        </p:txBody>
      </p:sp>
      <p:pic>
        <p:nvPicPr>
          <p:cNvPr id="281" name="Google Shape;281;p47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25" y="2460534"/>
            <a:ext cx="4286250" cy="265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7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975" y="2460534"/>
            <a:ext cx="4286250" cy="265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Is RowBlock useful?</a:t>
            </a:r>
            <a:endParaRPr/>
          </a:p>
        </p:txBody>
      </p:sp>
      <p:sp>
        <p:nvSpPr>
          <p:cNvPr id="288" name="Google Shape;288;p48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higgs, 10M training instances, POS/GH total=20*10M=200MB</a:t>
            </a:r>
            <a:endParaRPr/>
          </a:p>
          <a:p>
            <a: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zh-CN"/>
              <a:t>does not fit into LLC</a:t>
            </a:r>
            <a:endParaRPr/>
          </a:p>
          <a:p>
            <a: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read sequentially, but independently by all the threads</a:t>
            </a:r>
            <a:endParaRPr/>
          </a:p>
          <a:p>
            <a: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reduntant load when thread number &lt; feature number</a:t>
            </a:r>
            <a:endParaRPr/>
          </a:p>
        </p:txBody>
      </p:sp>
      <p:pic>
        <p:nvPicPr>
          <p:cNvPr id="289" name="Google Shape;289;p48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375" y="2150784"/>
            <a:ext cx="4286250" cy="265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8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4125" y="2150784"/>
            <a:ext cx="4286250" cy="265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9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Is HalfTrick Useful?</a:t>
            </a:r>
            <a:endParaRPr/>
          </a:p>
        </p:txBody>
      </p:sp>
      <p:sp>
        <p:nvSpPr>
          <p:cNvPr id="296" name="Google Shape;296;p49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halftrick: GHSum_right = GHSum_parent - GHSum_left</a:t>
            </a:r>
            <a:endParaRPr sz="1400"/>
          </a:p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implementation: in block parallelism, no rowset maintained, need to check node left/right for each row of data instances 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pros: reduce write operations to half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cons: at least ¼ more memory needed to reserve parents nodes</a:t>
            </a:r>
            <a:endParaRPr sz="1400"/>
          </a:p>
        </p:txBody>
      </p:sp>
      <p:pic>
        <p:nvPicPr>
          <p:cNvPr id="297" name="Google Shape;297;p49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75209"/>
            <a:ext cx="4286250" cy="265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9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925" y="2275209"/>
            <a:ext cx="4286250" cy="265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0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zh-CN"/>
              <a:t>Future Plan</a:t>
            </a:r>
            <a:endParaRPr/>
          </a:p>
        </p:txBody>
      </p:sp>
      <p:sp>
        <p:nvSpPr>
          <p:cNvPr id="304" name="Google Shape;304;p50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Sampling Algorithm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 sz="1800"/>
              <a:t>add approximation to get the statistics of GHSum</a:t>
            </a:r>
            <a:endParaRPr sz="1800"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 sz="1800"/>
              <a:t>similiar to Histogram, using partial examples is possible to get enough accurate GHSum, the sampling algorithm should be important</a:t>
            </a:r>
            <a:endParaRPr sz="1800"/>
          </a:p>
          <a:p>
            <a:pPr indent="-3619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Distributed version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BlockVersion + Sampling + Harp CollectiveCommunication(rotation)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1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Times New Roman"/>
              <a:buNone/>
            </a:pPr>
            <a:r>
              <a:rPr b="0" i="0" lang="zh-CN" sz="4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Q&amp;A</a:t>
            </a:r>
            <a:endParaRPr b="0" i="0" sz="45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0" name="Google Shape;310;p51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88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2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zh-CN"/>
              <a:t>Cost Model</a:t>
            </a:r>
            <a:endParaRPr/>
          </a:p>
        </p:txBody>
      </p:sp>
      <p:sp>
        <p:nvSpPr>
          <p:cNvPr id="316" name="Google Shape;316;p52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Read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read continuously and reuse if possible</a:t>
            </a:r>
            <a:endParaRPr/>
          </a:p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Write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make write operations in constrained small region if possible </a:t>
            </a:r>
            <a:endParaRPr sz="1800"/>
          </a:p>
          <a:p>
            <a: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500"/>
          </a:p>
          <a:p>
            <a: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The Problem</a:t>
            </a:r>
            <a:endParaRPr/>
          </a:p>
        </p:txBody>
      </p:sp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Goal: </a:t>
            </a:r>
            <a:r>
              <a:rPr lang="zh-CN"/>
              <a:t>Build a distributed version of GBT with DAAL GBT kernel and Harp communication library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Problem</a:t>
            </a:r>
            <a:r>
              <a:rPr lang="zh-CN"/>
              <a:t>: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How to optimize parallel tree building in GBT?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49" name="Google Shape;149;p2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1935" y="96200"/>
            <a:ext cx="7155300" cy="49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Solution Example: xgb-approx, daalgbt</a:t>
            </a:r>
            <a:endParaRPr/>
          </a:p>
        </p:txBody>
      </p:sp>
      <p:sp>
        <p:nvSpPr>
          <p:cNvPr id="155" name="Google Shape;155;p29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solution:</a:t>
            </a:r>
            <a:endParaRPr sz="1400"/>
          </a:p>
          <a:p>
            <a:pPr indent="-3175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(</a:t>
            </a:r>
            <a:r>
              <a:rPr lang="zh-CN" sz="1400"/>
              <a:t>feature)</a:t>
            </a:r>
            <a:r>
              <a:rPr lang="zh-CN" sz="1400"/>
              <a:t>column-wised training data orgnization</a:t>
            </a:r>
            <a:endParaRPr sz="1400"/>
          </a:p>
          <a:p>
            <a:pPr indent="-3175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model parallelism: </a:t>
            </a:r>
            <a:r>
              <a:rPr lang="zh-CN" sz="1400"/>
              <a:t>feature level parallelism, (support nodeid l</a:t>
            </a:r>
            <a:r>
              <a:rPr lang="zh-CN" sz="1400"/>
              <a:t>evel)</a:t>
            </a:r>
            <a:endParaRPr sz="1400"/>
          </a:p>
          <a:p>
            <a:pPr indent="-3175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maintain node rowset (aggregate the same nodeid togather in POS)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zh-CN" sz="1400"/>
              <a:t>read Pos sequentially, random access to training data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GHSum without conflicts in multithreading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pros : write cache friendly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each thread write to different small regions, inside which &lt;featureid, nodeid&gt; are the same, </a:t>
            </a:r>
            <a:endParaRPr sz="1400"/>
          </a:p>
          <a:p>
            <a:pPr indent="-317500" lvl="2" marL="13716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binid_size=256, 2K fit into L1 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cons : read not cache friendly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only one feature in one example at most, the others in cache line are wasted  due to the random access pattern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POS/GH reduntantly among threads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Solution Example: xgb-hist</a:t>
            </a:r>
            <a:endParaRPr/>
          </a:p>
        </p:txBody>
      </p:sp>
      <p:sp>
        <p:nvSpPr>
          <p:cNvPr id="161" name="Google Shape;161;p30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solution: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row-wised training data orgnization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data parallelism: data partition by rowid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maintain node rowset (aggregate the same nodeid togather in POS)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Pos sequentially, random access to rows of training data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thread-local GHSum and do all-reduce in the end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pros :  read cache friendly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cache friendly, read POS/GH and data only once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to thread local memory, easy to introduce more parallelism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cons : write can be a problem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potential write cache miss for dataset with large number of features,  write to a region with space of &lt;feature_number × binid_size&gt; </a:t>
            </a:r>
            <a:endParaRPr sz="1400"/>
          </a:p>
          <a:p>
            <a:pPr indent="-317500" lvl="2" marL="13716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1k features, binid_size=256, region = 2MB, can not fit to L1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copies of the model occupy much more memory, model copies = 2^max_depth * threadNumber</a:t>
            </a:r>
            <a:endParaRPr sz="1400"/>
          </a:p>
          <a:p>
            <a:pPr indent="-3175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potentially a problem in case of deep tree and large number of threads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Proposed </a:t>
            </a:r>
            <a:r>
              <a:rPr lang="zh-CN"/>
              <a:t>Solution: harpdaal-block</a:t>
            </a:r>
            <a:endParaRPr/>
          </a:p>
        </p:txBody>
      </p:sp>
      <p:sp>
        <p:nvSpPr>
          <p:cNvPr id="167" name="Google Shape;167;p31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a </a:t>
            </a:r>
            <a:r>
              <a:rPr lang="zh-CN" sz="1400"/>
              <a:t>general or mixture </a:t>
            </a:r>
            <a:r>
              <a:rPr lang="zh-CN" sz="1400"/>
              <a:t>solution: 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block-wised training data orgnization 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model parallelism:  feature level and binid level parallelism 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data parallelism: data partitions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do not maintain node rowset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blocks</a:t>
            </a:r>
            <a:r>
              <a:rPr lang="zh-CN" sz="1400"/>
              <a:t> of training data </a:t>
            </a:r>
            <a:r>
              <a:rPr lang="zh-CN" sz="1400"/>
              <a:t>sequentially,  access </a:t>
            </a:r>
            <a:r>
              <a:rPr lang="zh-CN" sz="1400"/>
              <a:t>POS/GH sequentially 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GHSum without conflicts in multithreading</a:t>
            </a:r>
            <a:endParaRPr sz="1400"/>
          </a:p>
          <a:p>
            <a:pPr indent="-317500" lvl="2" marL="13716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to thread-local GHSum is an option for row-blocks</a:t>
            </a:r>
            <a:endParaRPr sz="1400"/>
          </a:p>
          <a:p>
            <a:pPr indent="-317500" lvl="0" marL="457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zh-CN" sz="1400"/>
              <a:t>block in training data is defined as &lt;row_blk_size, </a:t>
            </a:r>
            <a:r>
              <a:rPr lang="zh-CN" sz="1400"/>
              <a:t>bin_blk_size, </a:t>
            </a:r>
            <a:r>
              <a:rPr lang="zh-CN" sz="1400"/>
              <a:t>feature_blk_size&gt;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no random read access to training data and GH/POS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select </a:t>
            </a:r>
            <a:r>
              <a:rPr lang="zh-CN" sz="1400"/>
              <a:t>the size parameters to control the read redundancy of GH/POS and cache performance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thread write to region </a:t>
            </a:r>
            <a:r>
              <a:rPr lang="zh-CN" sz="1400"/>
              <a:t>in GHSum &lt;Bin_blk_size, Node_size, Feature_blk_size&gt;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different memory layout, BNF by default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select the size parameters to control the write cache performance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Basic Ideas - Compact Data Structure</a:t>
            </a:r>
            <a:endParaRPr/>
          </a:p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Use </a:t>
            </a:r>
            <a:r>
              <a:rPr lang="zh-CN">
                <a:solidFill>
                  <a:srgbClr val="FF0000"/>
                </a:solidFill>
              </a:rPr>
              <a:t>binid </a:t>
            </a:r>
            <a:r>
              <a:rPr lang="zh-CN"/>
              <a:t>instead of </a:t>
            </a:r>
            <a:r>
              <a:rPr lang="zh-CN">
                <a:solidFill>
                  <a:srgbClr val="FF0000"/>
                </a:solidFill>
              </a:rPr>
              <a:t>fvalue </a:t>
            </a:r>
            <a:r>
              <a:rPr lang="zh-CN"/>
              <a:t>during the tree building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max_bins 256, 1 Byte compact for dense input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release the memory of the source input matrix</a:t>
            </a:r>
            <a:endParaRPr/>
          </a:p>
          <a:p>
            <a:pPr indent="-228600" lvl="1" marL="800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zh-CN"/>
              <a:t>Basic Ideas- Parallelism Level</a:t>
            </a:r>
            <a:endParaRPr/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training data:</a:t>
            </a:r>
            <a:endParaRPr sz="1200"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 block := &lt;row_blk_size, bin_blk_size, feature_blk_size&gt;, 0 for all</a:t>
            </a:r>
            <a:endParaRPr sz="1200"/>
          </a:p>
          <a:p>
            <a:pPr indent="-3048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zh-CN" sz="1200"/>
              <a:t>model data:</a:t>
            </a:r>
            <a:endParaRPr sz="1200"/>
          </a:p>
          <a:p>
            <a:pPr indent="-3048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zh-CN" sz="1200"/>
              <a:t>GHSum is a 3-D matrix, &lt;</a:t>
            </a:r>
            <a:r>
              <a:rPr lang="zh-CN" sz="1200"/>
              <a:t>binid, </a:t>
            </a:r>
            <a:r>
              <a:rPr lang="zh-CN" sz="1200"/>
              <a:t>nodeid, fid&gt; </a:t>
            </a:r>
            <a:endParaRPr sz="1200"/>
          </a:p>
          <a:p>
            <a:pPr indent="-3048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zh-CN" sz="1200"/>
              <a:t>all cells can be accessed in parallel without conflicts</a:t>
            </a:r>
            <a:endParaRPr sz="1200"/>
          </a:p>
          <a:p>
            <a:pPr indent="-3048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scheduler:</a:t>
            </a:r>
            <a:endParaRPr sz="1200"/>
          </a:p>
          <a:p>
            <a:pPr indent="-3048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blocks with smaller row_block_id first, in order to reuse POS/GH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for row-blocks, currently use spinlock to avoid conflicts (todo: try thead-local model copy)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implementation, currently use omp dynamic scheduler (todo: priority contorl)</a:t>
            </a:r>
            <a:endParaRPr sz="1200"/>
          </a:p>
          <a:p>
            <a:pPr indent="-3048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Block-based </a:t>
            </a:r>
            <a:r>
              <a:rPr lang="zh-CN" sz="1200"/>
              <a:t>parallelism</a:t>
            </a:r>
            <a:endParaRPr sz="1200"/>
          </a:p>
          <a:p>
            <a:pPr indent="-3048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block=&lt;0, 256,1&gt; equals to feature-wised solution xgb-approx (except no rowset matained and no random read access)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block=&lt;0, 256,0&gt; equals to row-wised solution xgb-hist, but limited threads number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block=&lt;0, 256,16&gt; keep balance for read/write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block=&lt;0,16,0&gt; similiar to xgb-hist, but support 16 threads write to model without conflicts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...</a:t>
            </a:r>
            <a:endParaRPr sz="1200"/>
          </a:p>
          <a:p>
            <a: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